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0058400" cy="77724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>
        <p:scale>
          <a:sx n="108" d="100"/>
          <a:sy n="108" d="100"/>
        </p:scale>
        <p:origin x="-1398" y="-84"/>
      </p:cViewPr>
      <p:guideLst>
        <p:guide orient="horz" pos="2448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3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6FE3C-34D8-4B4B-9273-D907B0A3B964}" type="datetimeFigureOut">
              <a:rPr lang="ru-RU" smtClean="0"/>
              <a:t>19.02.2024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9A89D-734B-4FAD-B6E7-2B864E72E4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203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FF5F4-5691-49AF-9E16-FB22826F7264}" type="datetimeFigureOut">
              <a:rPr lang="ru-RU" smtClean="0"/>
              <a:t>19.02.2024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1235075"/>
            <a:ext cx="43116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A89D7-7603-4ECB-ADF6-F6CF2BE4F4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84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ружна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 userDrawn="1"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457200" y="457200"/>
            <a:ext cx="2359152" cy="1828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457200" y="6854395"/>
            <a:ext cx="2359152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457200" y="4736592"/>
            <a:ext cx="2359152" cy="2075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359152" cy="4005072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758184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 bwMode="auto">
          <a:xfrm>
            <a:off x="3758184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Рисунок 11"/>
          <p:cNvSpPr>
            <a:spLocks noGrp="1"/>
          </p:cNvSpPr>
          <p:nvPr>
            <p:ph type="pic" sz="quarter" idx="11"/>
          </p:nvPr>
        </p:nvSpPr>
        <p:spPr>
          <a:xfrm>
            <a:off x="3758184" y="685800"/>
            <a:ext cx="2450592" cy="4005072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7141464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7141465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Рисунок 11"/>
          <p:cNvSpPr>
            <a:spLocks noGrp="1"/>
          </p:cNvSpPr>
          <p:nvPr>
            <p:ph type="pic" sz="quarter" idx="12"/>
          </p:nvPr>
        </p:nvSpPr>
        <p:spPr>
          <a:xfrm>
            <a:off x="7141465" y="2084832"/>
            <a:ext cx="2450592" cy="4727448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7141464" y="1901952"/>
            <a:ext cx="2450592" cy="1463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3" hasCustomPrompt="1"/>
          </p:nvPr>
        </p:nvSpPr>
        <p:spPr>
          <a:xfrm>
            <a:off x="7142163" y="639763"/>
            <a:ext cx="2449512" cy="1262062"/>
          </a:xfrm>
        </p:spPr>
        <p:txBody>
          <a:bodyPr anchor="ctr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30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Название организации</a:t>
            </a:r>
            <a:endParaRPr lang="ru-RU" dirty="0"/>
          </a:p>
        </p:txBody>
      </p:sp>
      <p:sp>
        <p:nvSpPr>
          <p:cNvPr id="23" name="Текст 21"/>
          <p:cNvSpPr>
            <a:spLocks noGrp="1"/>
          </p:cNvSpPr>
          <p:nvPr>
            <p:ph type="body" sz="quarter" idx="14" hasCustomPrompt="1"/>
          </p:nvPr>
        </p:nvSpPr>
        <p:spPr>
          <a:xfrm>
            <a:off x="3758184" y="5148648"/>
            <a:ext cx="2449512" cy="266486"/>
          </a:xfrm>
        </p:spPr>
        <p:txBody>
          <a:bodyPr anchor="t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Название организации</a:t>
            </a:r>
            <a:endParaRPr lang="ru-RU" dirty="0"/>
          </a:p>
        </p:txBody>
      </p:sp>
      <p:sp>
        <p:nvSpPr>
          <p:cNvPr id="24" name="Текст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58184" y="5465711"/>
            <a:ext cx="2449512" cy="427881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Адрес организации</a:t>
            </a:r>
            <a:endParaRPr lang="ru-RU" dirty="0"/>
          </a:p>
        </p:txBody>
      </p:sp>
      <p:sp>
        <p:nvSpPr>
          <p:cNvPr id="25" name="Текст 21"/>
          <p:cNvSpPr>
            <a:spLocks noGrp="1"/>
          </p:cNvSpPr>
          <p:nvPr>
            <p:ph type="body" sz="quarter" idx="16" hasCustomPrompt="1"/>
          </p:nvPr>
        </p:nvSpPr>
        <p:spPr>
          <a:xfrm>
            <a:off x="3758184" y="5910688"/>
            <a:ext cx="2449512" cy="18596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телефон</a:t>
            </a:r>
            <a:endParaRPr lang="ru-RU" dirty="0"/>
          </a:p>
        </p:txBody>
      </p:sp>
      <p:sp>
        <p:nvSpPr>
          <p:cNvPr id="26" name="Текст 21"/>
          <p:cNvSpPr>
            <a:spLocks noGrp="1"/>
          </p:cNvSpPr>
          <p:nvPr>
            <p:ph type="body" sz="quarter" idx="17" hasCustomPrompt="1"/>
          </p:nvPr>
        </p:nvSpPr>
        <p:spPr>
          <a:xfrm>
            <a:off x="3758184" y="6155974"/>
            <a:ext cx="2449512" cy="18596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ЭЛЕКТРОННАЯ ПОЧТА </a:t>
            </a:r>
            <a:endParaRPr lang="ru-RU" dirty="0"/>
          </a:p>
        </p:txBody>
      </p:sp>
      <p:sp>
        <p:nvSpPr>
          <p:cNvPr id="27" name="Текст 21"/>
          <p:cNvSpPr>
            <a:spLocks noGrp="1"/>
          </p:cNvSpPr>
          <p:nvPr>
            <p:ph type="body" sz="quarter" idx="18" hasCustomPrompt="1"/>
          </p:nvPr>
        </p:nvSpPr>
        <p:spPr>
          <a:xfrm>
            <a:off x="3758184" y="6854395"/>
            <a:ext cx="2449512" cy="448347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URL-</a:t>
            </a:r>
            <a:r>
              <a:rPr lang="ru-RU" dirty="0" smtClean="0"/>
              <a:t>адрес веб-сайта</a:t>
            </a:r>
            <a:endParaRPr lang="ru-RU" dirty="0"/>
          </a:p>
        </p:txBody>
      </p:sp>
      <p:sp>
        <p:nvSpPr>
          <p:cNvPr id="28" name="Текст 21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4736592"/>
            <a:ext cx="2359152" cy="2075688"/>
          </a:xfrm>
        </p:spPr>
        <p:txBody>
          <a:bodyPr lIns="182880" rIns="182880" anchor="ctr">
            <a:no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Текст </a:t>
            </a:r>
            <a:r>
              <a:rPr lang="ru-RU" dirty="0" err="1" smtClean="0"/>
              <a:t>Слaйдa</a:t>
            </a:r>
            <a:endParaRPr lang="ru-RU" dirty="0"/>
          </a:p>
        </p:txBody>
      </p:sp>
      <p:sp>
        <p:nvSpPr>
          <p:cNvPr id="31" name="Прямоугольник 30"/>
          <p:cNvSpPr/>
          <p:nvPr userDrawn="1"/>
        </p:nvSpPr>
        <p:spPr>
          <a:xfrm>
            <a:off x="10287000" y="0"/>
            <a:ext cx="1676400" cy="7767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Печать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baseline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Ваш принтер может печатать не так, как наши принтеры, поэтому сначала сделайте несколько пробных распечаток. Если выравнивание не получается, поэкспериментируйте с параметром "Масштабировать по листу". Его можно найти в диалоговом окне "Печать", просто нажав "Слайды размером во всю страницу".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Обратите внимание, что мы создали метки линии сгиба. Они почти незаметны, но если вы не хотите, чтобы они отображались в вашем буклете, откройте выкладку "Вид", выберите "Образец слайда" и удалите их перед печатью.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Настройка содержимого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Заполнители в данном буклете уже отформатированы. Если нужно добавить или удалить маркеры в тексте, нажмите кнопку "Маркеры" на вкладке "Главная".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Если нужно больше маркеров для заголовков, подзаголовков или основного текста, скопируйте их и перетащите на нужное место. Специальные направляющие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PowerPoint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помогут выровнять их с остальными элементами.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Хотите использовать свои рисунки вместо наших? Нет проблем! Щелкните рисунок, нажмите клавишу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Delete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и щелкните значок, чтобы добавить рисунок.</a:t>
            </a:r>
            <a:endParaRPr lang="ru-RU" sz="950" b="0" i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631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я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 userDrawn="1"/>
        </p:nvCxnSpPr>
        <p:spPr>
          <a:xfrm>
            <a:off x="676656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 userDrawn="1"/>
        </p:nvSpPr>
        <p:spPr>
          <a:xfrm>
            <a:off x="3849624" y="685800"/>
            <a:ext cx="2450592" cy="3950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9" name="Прямая соединительная линия 2"/>
          <p:cNvCxnSpPr/>
          <p:nvPr userDrawn="1"/>
        </p:nvCxnSpPr>
        <p:spPr>
          <a:xfrm>
            <a:off x="338328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457200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457200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450592" cy="227685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849624" y="457200"/>
            <a:ext cx="2450592" cy="182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3849624" y="6854395"/>
            <a:ext cx="2450592" cy="457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7232904" y="457200"/>
            <a:ext cx="235915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7232904" y="6854395"/>
            <a:ext cx="235915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Текст 21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" y="3004771"/>
            <a:ext cx="2450592" cy="6623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3" name="Текст 21"/>
          <p:cNvSpPr>
            <a:spLocks noGrp="1"/>
          </p:cNvSpPr>
          <p:nvPr>
            <p:ph type="body" sz="quarter" idx="21" hasCustomPrompt="1"/>
          </p:nvPr>
        </p:nvSpPr>
        <p:spPr>
          <a:xfrm>
            <a:off x="4114800" y="914400"/>
            <a:ext cx="1943100" cy="3352800"/>
          </a:xfrm>
        </p:spPr>
        <p:txBody>
          <a:bodyPr lIns="91440" tIns="91440" rIns="91440" bIns="91440" anchor="ctr">
            <a:noAutofit/>
          </a:bodyPr>
          <a:lstStyle>
            <a:lvl1pPr marL="0" indent="0" algn="l">
              <a:lnSpc>
                <a:spcPct val="130000"/>
              </a:lnSpc>
              <a:spcBef>
                <a:spcPts val="80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4" name="Рисунок 11"/>
          <p:cNvSpPr>
            <a:spLocks noGrp="1"/>
          </p:cNvSpPr>
          <p:nvPr>
            <p:ph type="pic" sz="quarter" idx="22"/>
          </p:nvPr>
        </p:nvSpPr>
        <p:spPr>
          <a:xfrm>
            <a:off x="3849624" y="4690587"/>
            <a:ext cx="2450592" cy="211062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36" name="Текст 21"/>
          <p:cNvSpPr>
            <a:spLocks noGrp="1"/>
          </p:cNvSpPr>
          <p:nvPr>
            <p:ph type="body" sz="quarter" idx="24" hasCustomPrompt="1"/>
          </p:nvPr>
        </p:nvSpPr>
        <p:spPr>
          <a:xfrm>
            <a:off x="7235571" y="4636192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8" name="Текст 21"/>
          <p:cNvSpPr>
            <a:spLocks noGrp="1"/>
          </p:cNvSpPr>
          <p:nvPr>
            <p:ph type="body" sz="quarter" idx="26" hasCustomPrompt="1"/>
          </p:nvPr>
        </p:nvSpPr>
        <p:spPr>
          <a:xfrm>
            <a:off x="7235571" y="2854381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0" name="Текст 21"/>
          <p:cNvSpPr>
            <a:spLocks noGrp="1"/>
          </p:cNvSpPr>
          <p:nvPr>
            <p:ph type="body" sz="quarter" idx="28" hasCustomPrompt="1"/>
          </p:nvPr>
        </p:nvSpPr>
        <p:spPr>
          <a:xfrm>
            <a:off x="7235571" y="933388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3" name="Текст 21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3704131"/>
            <a:ext cx="2450592" cy="3074219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5" name="Текст 21"/>
          <p:cNvSpPr>
            <a:spLocks noGrp="1"/>
          </p:cNvSpPr>
          <p:nvPr>
            <p:ph type="body" sz="quarter" idx="33" hasCustomPrompt="1"/>
          </p:nvPr>
        </p:nvSpPr>
        <p:spPr>
          <a:xfrm>
            <a:off x="7235571" y="1170442"/>
            <a:ext cx="2359152" cy="1560646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6" name="Текст 21"/>
          <p:cNvSpPr>
            <a:spLocks noGrp="1"/>
          </p:cNvSpPr>
          <p:nvPr>
            <p:ph type="body" sz="quarter" idx="34" hasCustomPrompt="1"/>
          </p:nvPr>
        </p:nvSpPr>
        <p:spPr>
          <a:xfrm>
            <a:off x="7235571" y="3091437"/>
            <a:ext cx="2359152" cy="1393177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7" name="Текст 21"/>
          <p:cNvSpPr>
            <a:spLocks noGrp="1"/>
          </p:cNvSpPr>
          <p:nvPr>
            <p:ph type="body" sz="quarter" idx="35" hasCustomPrompt="1"/>
          </p:nvPr>
        </p:nvSpPr>
        <p:spPr>
          <a:xfrm>
            <a:off x="7235571" y="4873246"/>
            <a:ext cx="2359152" cy="1905104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10287000" y="0"/>
            <a:ext cx="1676400" cy="7767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Печать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baseline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Ваш принтер может печатать не так, как наши принтеры, поэтому сначала сделайте несколько пробных распечаток. Если выравнивание не получается, поэкспериментируйте с параметром "Масштабировать по листу". Его можно найти в диалоговом окне "Печать", просто нажав "Слайды размером во всю страницу".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Обратите внимание, что мы создали метки линии сгиба. Они почти незаметны, но если вы не хотите, чтобы они отображались в вашем буклете, откройте выкладку "Вид", выберите "Образец слайда" и удалите их перед печатью.</a:t>
            </a:r>
            <a:endParaRPr lang="ru-RU" sz="1000" b="0" i="0" dirty="0" smtClean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Настройка содержимого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Заполнители в данном буклете уже отформатированы. Если нужно добавить или удалить маркеры в тексте, нажмите кнопку "Маркеры" на вкладке "Главная".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Если нужно больше маркеров для заголовков, подзаголовков или основного текста, скопируйте их и перетащите на нужное место. Специальные направляющие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PowerPoint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помогут выровнять их с остальными элементами.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Хотите использовать свои рисунки вместо наших? Нет проблем! Щелкните рисунок, нажмите клавишу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Delete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и щелкните значок, чтобы добавить рисунок.</a:t>
            </a:r>
            <a:endParaRPr lang="ru-RU" sz="1000" b="0" i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45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</a:t>
            </a:r>
            <a:r>
              <a:rPr lang="ru-RU" noProof="0" dirty="0" smtClean="0"/>
              <a:t>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AE6A-DCF3-43E4-B2A0-33D0CF1225FC}" type="datetimeFigureOut">
              <a:rPr lang="ru-RU" smtClean="0"/>
              <a:t>19.02.2024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2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4;&#1074;&#1076;.&#1088;&#1092;/" TargetMode="External"/><Relationship Id="rId2" Type="http://schemas.openxmlformats.org/officeDocument/2006/relationships/hyperlink" Target="https://ria.ru/20211229/zayavlenie-1766006282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ria.ru/organization_Roskomnadzo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/>
          </p:nvPr>
        </p:nvSpPr>
        <p:spPr>
          <a:xfrm>
            <a:off x="6699738" y="639763"/>
            <a:ext cx="3086100" cy="1262062"/>
          </a:xfrm>
        </p:spPr>
        <p:txBody>
          <a:bodyPr/>
          <a:lstStyle/>
          <a:p>
            <a:r>
              <a:rPr lang="ru-RU" i="1" dirty="0">
                <a:solidFill>
                  <a:srgbClr val="000000">
                    <a:lumMod val="65000"/>
                  </a:srgbClr>
                </a:solidFill>
              </a:rPr>
              <a:t>мошенничество</a:t>
            </a:r>
            <a:r>
              <a:rPr lang="ru-RU" sz="2900" i="1" dirty="0">
                <a:solidFill>
                  <a:srgbClr val="000000">
                    <a:lumMod val="65000"/>
                  </a:srgbClr>
                </a:solidFill>
              </a:rPr>
              <a:t> </a:t>
            </a:r>
            <a:endParaRPr lang="ru-RU" sz="2900" b="1" i="0" dirty="0">
              <a:solidFill>
                <a:srgbClr val="000000">
                  <a:lumMod val="65000"/>
                </a:srgbClr>
              </a:solidFill>
              <a:latin typeface="Constantia"/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 algn="ctr" defTabSz="1005840">
              <a:lnSpc>
                <a:spcPct val="85000"/>
              </a:lnSpc>
              <a:spcBef>
                <a:spcPts val="1100"/>
              </a:spcBef>
              <a:buNone/>
            </a:pPr>
            <a:endParaRPr lang="ru-RU" sz="1600" b="1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 defTabSz="1005840">
              <a:lnSpc>
                <a:spcPct val="100000"/>
              </a:lnSpc>
              <a:buNone/>
            </a:pP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>
          <a:xfrm>
            <a:off x="4259346" y="6112911"/>
            <a:ext cx="2449512" cy="185965"/>
          </a:xfrm>
        </p:spPr>
        <p:txBody>
          <a:bodyPr/>
          <a:lstStyle/>
          <a:p>
            <a:pPr marL="0" indent="0" algn="ctr" defTabSz="1005840">
              <a:lnSpc>
                <a:spcPct val="100000"/>
              </a:lnSpc>
              <a:spcBef>
                <a:spcPts val="1100"/>
              </a:spcBef>
              <a:buNone/>
            </a:pP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 defTabSz="1005840">
              <a:lnSpc>
                <a:spcPct val="100000"/>
              </a:lnSpc>
              <a:spcBef>
                <a:spcPts val="1100"/>
              </a:spcBef>
              <a:buNone/>
            </a:pP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 algn="ctr" defTabSz="1005840">
              <a:lnSpc>
                <a:spcPct val="100000"/>
              </a:lnSpc>
              <a:spcBef>
                <a:spcPts val="1100"/>
              </a:spcBef>
              <a:buNone/>
            </a:pPr>
            <a:endParaRPr lang="ru-RU" sz="1100" b="0" i="0" dirty="0">
              <a:solidFill>
                <a:schemeClr val="bg1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19"/>
          </p:nvPr>
        </p:nvSpPr>
        <p:spPr>
          <a:xfrm>
            <a:off x="272562" y="879231"/>
            <a:ext cx="2725615" cy="5933049"/>
          </a:xfrm>
        </p:spPr>
        <p:txBody>
          <a:bodyPr/>
          <a:lstStyle/>
          <a:p>
            <a:pPr algn="just"/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Поддерживайте свою личную информацию в секрете: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Никогда не предоставляйте непроверенным звонящим информацию о себе, такую как номера банковских счетов, пароли, социальное страхование и другие личные данные.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Будьте осторожны при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отвечании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на вопросы звонящих, особенно если они кажутся неправдоподобными или навязчивыми.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Если кто-то просит вас подтвердить какие-либо данные, лучше повесить телефон и связаться с соответствующей организацией самостоятельно, используя официальный номер телефона, а не номер, предоставленный звонящим.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1300" b="0" i="1" dirty="0">
              <a:solidFill>
                <a:schemeClr val="bg1"/>
              </a:solidFill>
              <a:latin typeface="Constantia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3074" name="Picture 2" descr="C:\Users\User\Desktop\Fotolia_32734282_Subscription_Monthly_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996" y="3059844"/>
            <a:ext cx="2884919" cy="296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1681794939_kartinki-pibig-info-p-auditor-kartinki-arti-vkontakte-4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250" y="1406769"/>
            <a:ext cx="3071448" cy="23035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92769" y="3956659"/>
            <a:ext cx="2640622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005840">
              <a:spcBef>
                <a:spcPts val="600"/>
              </a:spcBef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Хищение с помощью цифровых технологий, также известное как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киберпреступность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или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кибермошенничество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является распространенным видом преступлений в нашем современном мире. Оно возникает при использовании цифровых устройств и технологий, таких как компьютеры, смартфоны, интернет и социальные сети, для осуществления мошенничества или кражи различных видов информации.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13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Текст 27"/>
          <p:cNvSpPr>
            <a:spLocks noGrp="1"/>
          </p:cNvSpPr>
          <p:nvPr>
            <p:ph type="body" sz="quarter" idx="21"/>
          </p:nvPr>
        </p:nvSpPr>
        <p:spPr>
          <a:xfrm>
            <a:off x="3824656" y="167053"/>
            <a:ext cx="2312376" cy="6128239"/>
          </a:xfrm>
        </p:spPr>
        <p:txBody>
          <a:bodyPr/>
          <a:lstStyle/>
          <a:p>
            <a:pPr algn="just">
              <a:spcBef>
                <a:spcPts val="1100"/>
              </a:spcBef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Будьте осторожны с незапланированными звонками: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Не отвечайте на звонки от незнакомых номеров или номеров, которые вы не распознаете.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Предпочтите использовать приложения для блокировки нежелательных звонков или номеров, чтобы ограничить связь с мошенниками.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Если вам кажется, что полученный звонок может быть мошенническим, не предоставляйте никакой информации, а прекратите разговор.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16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65" name="Текст 64"/>
          <p:cNvSpPr>
            <a:spLocks noGrp="1"/>
          </p:cNvSpPr>
          <p:nvPr>
            <p:ph type="body" sz="quarter" idx="24"/>
          </p:nvPr>
        </p:nvSpPr>
        <p:spPr>
          <a:xfrm>
            <a:off x="7393832" y="6935171"/>
            <a:ext cx="2359152" cy="237054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endParaRPr lang="ru-RU" sz="1200" b="0" i="0" dirty="0" smtClean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66" name="Текст 65"/>
          <p:cNvSpPr>
            <a:spLocks noGrp="1"/>
          </p:cNvSpPr>
          <p:nvPr>
            <p:ph type="body" sz="quarter" idx="26"/>
          </p:nvPr>
        </p:nvSpPr>
        <p:spPr>
          <a:xfrm>
            <a:off x="7446587" y="6934011"/>
            <a:ext cx="2359152" cy="237054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endParaRPr lang="ru-RU" sz="12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68" name="Текст 67"/>
          <p:cNvSpPr>
            <a:spLocks noGrp="1"/>
          </p:cNvSpPr>
          <p:nvPr>
            <p:ph type="body" sz="quarter" idx="28"/>
          </p:nvPr>
        </p:nvSpPr>
        <p:spPr>
          <a:xfrm>
            <a:off x="7280031" y="562014"/>
            <a:ext cx="2373922" cy="45719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ru-RU" sz="1200" b="0" i="0" dirty="0" err="1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Примущества</a:t>
            </a:r>
            <a:r>
              <a:rPr lang="ru-RU" sz="1200" b="0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ru-RU" sz="1200" b="0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обслуживания</a:t>
            </a:r>
            <a:endParaRPr lang="ru-RU" sz="12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42" name="Текст 41"/>
          <p:cNvSpPr>
            <a:spLocks noGrp="1"/>
          </p:cNvSpPr>
          <p:nvPr>
            <p:ph type="body" sz="quarter" idx="31"/>
          </p:nvPr>
        </p:nvSpPr>
        <p:spPr>
          <a:xfrm>
            <a:off x="422030" y="3033345"/>
            <a:ext cx="2628901" cy="3671733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Обратите внимание на сигналы мошенничества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Запомните, что официальные организации никогда не будут требовать оплаты или личной информации через звонок.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Будьте осторожны с обещаниями быстрой прибыли или предложениями, которые звучат слишком хорошо, чтобы быть правдой.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- Если вам предлагают что-то, что кажется подозрительным или нереальным, обратитесь к другим источникам информации, чтобы проверить предложение и организацию.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13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92" name="Текст 91"/>
          <p:cNvSpPr>
            <a:spLocks noGrp="1"/>
          </p:cNvSpPr>
          <p:nvPr>
            <p:ph type="body" sz="quarter" idx="33"/>
          </p:nvPr>
        </p:nvSpPr>
        <p:spPr>
          <a:xfrm>
            <a:off x="7192107" y="683236"/>
            <a:ext cx="2866293" cy="3718081"/>
          </a:xfrm>
        </p:spPr>
        <p:txBody>
          <a:bodyPr/>
          <a:lstStyle/>
          <a:p>
            <a:pPr marL="0" marR="504825" indent="0" algn="just">
              <a:lnSpc>
                <a:spcPct val="115000"/>
              </a:lnSpc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Отчет 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	мошенничества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Если вы стали 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жертвой мошенничества 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телефону, обратитесь в полицию и сообщите о случившемся.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Если вы заметили какие-либо подозрительные действия или звонки, отчеты можно также подать в вашего мобильного оператора или службе безопасности связи.</a:t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Помните, что предоставление полной информации о мошенничестве поможет в борьбе с подобными случаями в будущем.</a:t>
            </a:r>
            <a:endParaRPr lang="ru-RU" sz="1300" dirty="0"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endParaRPr lang="ru-RU" sz="1300" b="0" i="0" dirty="0">
              <a:solidFill>
                <a:srgbClr val="595959"/>
              </a:solidFill>
              <a:latin typeface="Constantia"/>
            </a:endParaRPr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quarter" idx="20"/>
          </p:nvPr>
        </p:nvSpPr>
        <p:spPr>
          <a:xfrm>
            <a:off x="606668" y="3004771"/>
            <a:ext cx="2301123" cy="4571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4f46a19f2c2e870adeed83e813cf0e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59" y="683236"/>
            <a:ext cx="3258687" cy="2411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236069" y="237392"/>
            <a:ext cx="2365131" cy="445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1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/>
          </p:nvPr>
        </p:nvSpPr>
        <p:spPr>
          <a:xfrm>
            <a:off x="6743701" y="639763"/>
            <a:ext cx="3086100" cy="1262062"/>
          </a:xfrm>
        </p:spPr>
        <p:txBody>
          <a:bodyPr/>
          <a:lstStyle/>
          <a:p>
            <a:r>
              <a:rPr lang="ru-RU" sz="3100" i="1" dirty="0">
                <a:solidFill>
                  <a:srgbClr val="000000">
                    <a:lumMod val="65000"/>
                  </a:srgbClr>
                </a:solidFill>
              </a:rPr>
              <a:t>мошенничество </a:t>
            </a:r>
            <a:endParaRPr lang="ru-RU" sz="3100" b="1" i="0" dirty="0">
              <a:solidFill>
                <a:srgbClr val="000000">
                  <a:lumMod val="65000"/>
                </a:srgbClr>
              </a:solidFill>
              <a:latin typeface="Constantia"/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 algn="ctr" defTabSz="1005840">
              <a:lnSpc>
                <a:spcPct val="85000"/>
              </a:lnSpc>
              <a:spcBef>
                <a:spcPts val="1100"/>
              </a:spcBef>
              <a:buNone/>
            </a:pPr>
            <a:endParaRPr lang="ru-RU" sz="1600" b="1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 defTabSz="1005840">
              <a:lnSpc>
                <a:spcPct val="100000"/>
              </a:lnSpc>
              <a:buNone/>
            </a:pP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ctr" defTabSz="1005840">
              <a:lnSpc>
                <a:spcPct val="100000"/>
              </a:lnSpc>
              <a:spcBef>
                <a:spcPts val="1100"/>
              </a:spcBef>
              <a:buNone/>
            </a:pP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 defTabSz="1005840">
              <a:lnSpc>
                <a:spcPct val="100000"/>
              </a:lnSpc>
              <a:spcBef>
                <a:spcPts val="1100"/>
              </a:spcBef>
              <a:buNone/>
            </a:pPr>
            <a:endParaRPr lang="ru-RU" sz="1100" b="0" i="0" dirty="0">
              <a:solidFill>
                <a:srgbClr val="59595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 algn="ctr" defTabSz="1005840">
              <a:lnSpc>
                <a:spcPct val="100000"/>
              </a:lnSpc>
              <a:spcBef>
                <a:spcPts val="1100"/>
              </a:spcBef>
              <a:buNone/>
            </a:pPr>
            <a:endParaRPr lang="ru-RU" sz="1100" b="0" i="0" dirty="0">
              <a:solidFill>
                <a:schemeClr val="bg1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19"/>
          </p:nvPr>
        </p:nvSpPr>
        <p:spPr>
          <a:xfrm>
            <a:off x="298939" y="4063805"/>
            <a:ext cx="2848708" cy="3928403"/>
          </a:xfrm>
        </p:spPr>
        <p:txBody>
          <a:bodyPr/>
          <a:lstStyle/>
          <a:p>
            <a:r>
              <a:rPr lang="ru-RU" sz="1250" dirty="0" err="1">
                <a:solidFill>
                  <a:srgbClr val="000000"/>
                </a:solidFill>
                <a:latin typeface="Times New Roman"/>
                <a:ea typeface="Times New Roman"/>
              </a:rPr>
              <a:t>Киберпреступники</a:t>
            </a:r>
            <a:r>
              <a:rPr lang="ru-RU" sz="1250" dirty="0">
                <a:solidFill>
                  <a:srgbClr val="000000"/>
                </a:solidFill>
                <a:latin typeface="Times New Roman"/>
                <a:ea typeface="Times New Roman"/>
              </a:rPr>
              <a:t> используют </a:t>
            </a:r>
            <a:r>
              <a:rPr lang="ru-RU" sz="12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разные методы </a:t>
            </a:r>
            <a:r>
              <a:rPr lang="ru-RU" sz="1250" dirty="0">
                <a:solidFill>
                  <a:srgbClr val="000000"/>
                </a:solidFill>
                <a:latin typeface="Times New Roman"/>
                <a:ea typeface="Times New Roman"/>
              </a:rPr>
              <a:t>и техники, чтобы получить доступ к </a:t>
            </a:r>
            <a:r>
              <a:rPr lang="ru-RU" sz="12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250" dirty="0">
                <a:solidFill>
                  <a:srgbClr val="000000"/>
                </a:solidFill>
                <a:latin typeface="Times New Roman"/>
                <a:ea typeface="Times New Roman"/>
              </a:rPr>
              <a:t>данным, финансовым счетам, паролям и другой конфиденциальной информации. Это может быть осуществлено путем вредоносных программ, взлома </a:t>
            </a:r>
            <a:r>
              <a:rPr lang="ru-RU" sz="12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аккаунтов</a:t>
            </a:r>
            <a:r>
              <a:rPr lang="ru-RU" sz="12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1300" b="0" i="1" dirty="0">
              <a:solidFill>
                <a:schemeClr val="bg1"/>
              </a:solidFill>
              <a:latin typeface="Constant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03431" y="4614135"/>
            <a:ext cx="2769577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Одним из распространенных видов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кибермошенничества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является финансовое мошенничество, которое включает в себя кражу кредитных карт, банковских данных или денег путем взлома онлайн-банкинга, введения в заблуждение через электронные платежные системы или создания поддельных веб-сайтов для сбора финансовой 	информации.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15859" y="667585"/>
            <a:ext cx="2855481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4825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уществует мошенничество с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использованием социальных сетей, где </a:t>
            </a:r>
            <a:r>
              <a:rPr lang="ru-RU" sz="1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киберпреступники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используют </a:t>
            </a:r>
            <a:r>
              <a:rPr lang="ru-RU" sz="1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фейковые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профили или маскируются под других пользователей, чтобы заполучить личные данные, распространять вредоносные ссылки или вирусы, или выполнять мошеннические операции через онлайн-торговые площадки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3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28" name="Picture 4" descr="C:\Users\User\Desktop\U8Ic7JOK8DCUidwMyzo59v7pYshX_JImpiZRuM7ctNlx8YrurpBYjKYVYJdloJoFar-JIrTWl1TowIoErZvgcNq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25" y="1265463"/>
            <a:ext cx="2576148" cy="253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1674040203_gas-kvas-com-p-risunok-na-temu-skazhem-moshennikam-stop-5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9" r="15342"/>
          <a:stretch/>
        </p:blipFill>
        <p:spPr bwMode="auto">
          <a:xfrm>
            <a:off x="6671341" y="2081247"/>
            <a:ext cx="3222741" cy="25328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736732" y="4952689"/>
            <a:ext cx="2488222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не попасть на уловки мошенников, нужно проявлять бдительность при совершении любых денежных операций с помощью банковских карт и никогда никому не раскрывать данные карты. Сотрудники банка не требуют назвать их или CVV/CVC номер на обороте.</a:t>
            </a:r>
            <a:endParaRPr lang="ru-RU" sz="13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Текст 27"/>
          <p:cNvSpPr>
            <a:spLocks noGrp="1"/>
          </p:cNvSpPr>
          <p:nvPr>
            <p:ph type="body" sz="quarter" idx="21"/>
          </p:nvPr>
        </p:nvSpPr>
        <p:spPr>
          <a:xfrm>
            <a:off x="3833448" y="683236"/>
            <a:ext cx="2611314" cy="6128239"/>
          </a:xfrm>
        </p:spPr>
        <p:txBody>
          <a:bodyPr/>
          <a:lstStyle/>
          <a:p>
            <a:pPr>
              <a:spcBef>
                <a:spcPts val="1100"/>
              </a:spcBef>
            </a:pP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вернуть денежные средства, потерянные в результате мошеннических действий, нужно немедленно обратиться в полицию (заявление можно отнести лично или оставить на сайте МВД). Быстрая реакция потерпевшего позволит начать оперативные мероприятия.</a:t>
            </a:r>
          </a:p>
          <a:p>
            <a:pPr>
              <a:spcBef>
                <a:spcPts val="1100"/>
              </a:spcBef>
            </a:pP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вернуть деньги, отправленные злоумышленникам, можно в соответствии со ст. 29 ФЗ "О национальной платежной системе". Если в течение суток гражданин сообщил о факте мошенничества, банк обязан возвратить средства. Финансово-кредитная организация проводит расследование 30 дней и выносит решение о возврате денег или об отказе. Но есть существенное условие, если потерпевший сам передал третьим лицам PIN-код, то средства вернуть не удастся.</a:t>
            </a:r>
            <a:endParaRPr lang="ru-RU" sz="1300" b="0" i="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Текст 64"/>
          <p:cNvSpPr>
            <a:spLocks noGrp="1"/>
          </p:cNvSpPr>
          <p:nvPr>
            <p:ph type="body" sz="quarter" idx="24"/>
          </p:nvPr>
        </p:nvSpPr>
        <p:spPr>
          <a:xfrm>
            <a:off x="7393832" y="6935171"/>
            <a:ext cx="2359152" cy="237054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endParaRPr lang="ru-RU" sz="1200" b="0" i="0" dirty="0" smtClean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66" name="Текст 65"/>
          <p:cNvSpPr>
            <a:spLocks noGrp="1"/>
          </p:cNvSpPr>
          <p:nvPr>
            <p:ph type="body" sz="quarter" idx="26"/>
          </p:nvPr>
        </p:nvSpPr>
        <p:spPr>
          <a:xfrm>
            <a:off x="7446587" y="6934011"/>
            <a:ext cx="2359152" cy="237054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endParaRPr lang="ru-RU" sz="12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68" name="Текст 67"/>
          <p:cNvSpPr>
            <a:spLocks noGrp="1"/>
          </p:cNvSpPr>
          <p:nvPr>
            <p:ph type="body" sz="quarter" idx="28"/>
          </p:nvPr>
        </p:nvSpPr>
        <p:spPr>
          <a:xfrm>
            <a:off x="7261947" y="562014"/>
            <a:ext cx="2392006" cy="45719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ru-RU" sz="1200" b="0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Преимущества обслуживания</a:t>
            </a:r>
            <a:endParaRPr lang="ru-RU" sz="12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42" name="Текст 41"/>
          <p:cNvSpPr>
            <a:spLocks noGrp="1"/>
          </p:cNvSpPr>
          <p:nvPr>
            <p:ph type="body" sz="quarter" idx="31"/>
          </p:nvPr>
        </p:nvSpPr>
        <p:spPr>
          <a:xfrm>
            <a:off x="457200" y="3341076"/>
            <a:ext cx="2435469" cy="3671733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700"/>
              </a:spcAft>
              <a:buNone/>
            </a:pPr>
            <a:r>
              <a:rPr lang="ru-RU" sz="1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Аферисты преследуют единственную цель — обманным путем получить деньги или имущество. Они умеют располагать к себе, играть на эмоциях и чувствах, запугивать. Среди них есть психологи, специалисты по финансам, экономике, </a:t>
            </a:r>
            <a:r>
              <a:rPr lang="ru-RU" sz="1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страхованию.</a:t>
            </a:r>
            <a:endParaRPr lang="ru-RU" sz="13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2" name="Текст 91"/>
          <p:cNvSpPr>
            <a:spLocks noGrp="1"/>
          </p:cNvSpPr>
          <p:nvPr>
            <p:ph type="body" sz="quarter" idx="33"/>
          </p:nvPr>
        </p:nvSpPr>
        <p:spPr>
          <a:xfrm>
            <a:off x="7033847" y="683236"/>
            <a:ext cx="2734407" cy="606046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Куда сообщать?</a:t>
            </a:r>
          </a:p>
          <a:p>
            <a:pPr marL="0" indent="0">
              <a:buNone/>
            </a:pPr>
            <a:endParaRPr lang="ru-RU" sz="14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3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пользователь понял, что против него совершены мошеннические действия, необходимо немедленно обратиться:</a:t>
            </a:r>
          </a:p>
          <a:p>
            <a:pPr marL="0" indent="0" algn="just">
              <a:buNone/>
            </a:pP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службу технической поддержки банка или платежной системы, осуществляющей переводы денежных средств, чтобы заблокировать счет.</a:t>
            </a:r>
          </a:p>
          <a:p>
            <a:pPr marL="0" indent="0" algn="just">
              <a:buNone/>
            </a:pP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полицию</a:t>
            </a: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 месту проживания. Получить консультацию можно по телефону горячей линии 8 800 222 74 47 или </a:t>
            </a: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на сайте</a:t>
            </a: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Министерства внутренних дел РФ. Правонарушениями в сфере компьютерной информации занимается специализированное подразделение МВД России — управление "К".</a:t>
            </a:r>
          </a:p>
          <a:p>
            <a:pPr marL="0" indent="0" algn="just">
              <a:buNone/>
            </a:pP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130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Роскомнадзор</a:t>
            </a:r>
            <a:r>
              <a:rPr lang="ru-RU" sz="13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осуществляющий контроль за деятельностью организаций по оказанию услуг в области электронных технологий.</a:t>
            </a:r>
          </a:p>
          <a:p>
            <a:pPr marL="0" marR="504825" indent="0" algn="just">
              <a:lnSpc>
                <a:spcPct val="115000"/>
              </a:lnSpc>
              <a:buNone/>
            </a:pPr>
            <a:endParaRPr lang="ru-RU" sz="13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quarter" idx="20"/>
          </p:nvPr>
        </p:nvSpPr>
        <p:spPr>
          <a:xfrm>
            <a:off x="606668" y="3004771"/>
            <a:ext cx="2301123" cy="4571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User\Desktop\scale_12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1186963"/>
            <a:ext cx="3023691" cy="167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104185" y="254976"/>
            <a:ext cx="2540977" cy="422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9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klet_turisticheskiy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roTvlRedBlutri_TP103461831" id="{0C3D980B-50E3-4D66-9B43-3931CF9FFD35}" vid="{90A23D53-AF51-4633-895C-800148A60E1A}"/>
    </a:ext>
  </a:extLst>
</a:theme>
</file>

<file path=ppt/theme/theme2.xml><?xml version="1.0" encoding="utf-8"?>
<a:theme xmlns:a="http://schemas.openxmlformats.org/drawingml/2006/main" name="Office Theme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9d035d7d-02e5-4a00-8b62-9a556aabc7b5" xsi:nil="true"/>
    <AssetExpire xmlns="9d035d7d-02e5-4a00-8b62-9a556aabc7b5">2029-01-01T08:00:00+00:00</AssetExpire>
    <CampaignTagsTaxHTField0 xmlns="9d035d7d-02e5-4a00-8b62-9a556aabc7b5">
      <Terms xmlns="http://schemas.microsoft.com/office/infopath/2007/PartnerControls"/>
    </CampaignTagsTaxHTField0>
    <IntlLangReviewDate xmlns="9d035d7d-02e5-4a00-8b62-9a556aabc7b5" xsi:nil="true"/>
    <TPFriendlyName xmlns="9d035d7d-02e5-4a00-8b62-9a556aabc7b5" xsi:nil="true"/>
    <IntlLangReview xmlns="9d035d7d-02e5-4a00-8b62-9a556aabc7b5">false</IntlLangReview>
    <LocLastLocAttemptVersionLookup xmlns="9d035d7d-02e5-4a00-8b62-9a556aabc7b5">857425</LocLastLocAttemptVersionLookup>
    <PolicheckWords xmlns="9d035d7d-02e5-4a00-8b62-9a556aabc7b5" xsi:nil="true"/>
    <SubmitterId xmlns="9d035d7d-02e5-4a00-8b62-9a556aabc7b5" xsi:nil="true"/>
    <AcquiredFrom xmlns="9d035d7d-02e5-4a00-8b62-9a556aabc7b5">Internal MS</AcquiredFrom>
    <EditorialStatus xmlns="9d035d7d-02e5-4a00-8b62-9a556aabc7b5">Complete</EditorialStatus>
    <Markets xmlns="9d035d7d-02e5-4a00-8b62-9a556aabc7b5"/>
    <OriginAsset xmlns="9d035d7d-02e5-4a00-8b62-9a556aabc7b5" xsi:nil="true"/>
    <AssetStart xmlns="9d035d7d-02e5-4a00-8b62-9a556aabc7b5">2012-09-20T21:07:00+00:00</AssetStart>
    <FriendlyTitle xmlns="9d035d7d-02e5-4a00-8b62-9a556aabc7b5" xsi:nil="true"/>
    <MarketSpecific xmlns="9d035d7d-02e5-4a00-8b62-9a556aabc7b5">false</MarketSpecific>
    <TPNamespace xmlns="9d035d7d-02e5-4a00-8b62-9a556aabc7b5" xsi:nil="true"/>
    <PublishStatusLookup xmlns="9d035d7d-02e5-4a00-8b62-9a556aabc7b5">
      <Value>462564</Value>
    </PublishStatusLookup>
    <APAuthor xmlns="9d035d7d-02e5-4a00-8b62-9a556aabc7b5">
      <UserInfo>
        <DisplayName>REDMOND\v-depind</DisplayName>
        <AccountId>3238</AccountId>
        <AccountType/>
      </UserInfo>
    </APAuthor>
    <TPCommandLine xmlns="9d035d7d-02e5-4a00-8b62-9a556aabc7b5" xsi:nil="true"/>
    <IntlLangReviewer xmlns="9d035d7d-02e5-4a00-8b62-9a556aabc7b5" xsi:nil="true"/>
    <OpenTemplate xmlns="9d035d7d-02e5-4a00-8b62-9a556aabc7b5">true</OpenTemplate>
    <CSXSubmissionDate xmlns="9d035d7d-02e5-4a00-8b62-9a556aabc7b5" xsi:nil="true"/>
    <TaxCatchAll xmlns="9d035d7d-02e5-4a00-8b62-9a556aabc7b5"/>
    <Manager xmlns="9d035d7d-02e5-4a00-8b62-9a556aabc7b5" xsi:nil="true"/>
    <NumericId xmlns="9d035d7d-02e5-4a00-8b62-9a556aabc7b5" xsi:nil="true"/>
    <ParentAssetId xmlns="9d035d7d-02e5-4a00-8b62-9a556aabc7b5" xsi:nil="true"/>
    <OriginalSourceMarket xmlns="9d035d7d-02e5-4a00-8b62-9a556aabc7b5">english</OriginalSourceMarket>
    <ApprovalStatus xmlns="9d035d7d-02e5-4a00-8b62-9a556aabc7b5">InProgress</ApprovalStatus>
    <TPComponent xmlns="9d035d7d-02e5-4a00-8b62-9a556aabc7b5" xsi:nil="true"/>
    <EditorialTags xmlns="9d035d7d-02e5-4a00-8b62-9a556aabc7b5" xsi:nil="true"/>
    <TPExecutable xmlns="9d035d7d-02e5-4a00-8b62-9a556aabc7b5" xsi:nil="true"/>
    <TPLaunchHelpLink xmlns="9d035d7d-02e5-4a00-8b62-9a556aabc7b5" xsi:nil="true"/>
    <LocComments xmlns="9d035d7d-02e5-4a00-8b62-9a556aabc7b5" xsi:nil="true"/>
    <LocRecommendedHandoff xmlns="9d035d7d-02e5-4a00-8b62-9a556aabc7b5" xsi:nil="true"/>
    <SourceTitle xmlns="9d035d7d-02e5-4a00-8b62-9a556aabc7b5" xsi:nil="true"/>
    <CSXUpdate xmlns="9d035d7d-02e5-4a00-8b62-9a556aabc7b5">false</CSXUpdate>
    <IntlLocPriority xmlns="9d035d7d-02e5-4a00-8b62-9a556aabc7b5" xsi:nil="true"/>
    <UAProjectedTotalWords xmlns="9d035d7d-02e5-4a00-8b62-9a556aabc7b5" xsi:nil="true"/>
    <AssetType xmlns="9d035d7d-02e5-4a00-8b62-9a556aabc7b5">TP</AssetType>
    <MachineTranslated xmlns="9d035d7d-02e5-4a00-8b62-9a556aabc7b5">false</MachineTranslated>
    <OutputCachingOn xmlns="9d035d7d-02e5-4a00-8b62-9a556aabc7b5">false</OutputCachingOn>
    <TemplateStatus xmlns="9d035d7d-02e5-4a00-8b62-9a556aabc7b5">Complete</TemplateStatus>
    <IsSearchable xmlns="9d035d7d-02e5-4a00-8b62-9a556aabc7b5">true</IsSearchable>
    <ContentItem xmlns="9d035d7d-02e5-4a00-8b62-9a556aabc7b5" xsi:nil="true"/>
    <HandoffToMSDN xmlns="9d035d7d-02e5-4a00-8b62-9a556aabc7b5" xsi:nil="true"/>
    <ShowIn xmlns="9d035d7d-02e5-4a00-8b62-9a556aabc7b5">Show everywhere</ShowIn>
    <ThumbnailAssetId xmlns="9d035d7d-02e5-4a00-8b62-9a556aabc7b5" xsi:nil="true"/>
    <UALocComments xmlns="9d035d7d-02e5-4a00-8b62-9a556aabc7b5" xsi:nil="true"/>
    <UALocRecommendation xmlns="9d035d7d-02e5-4a00-8b62-9a556aabc7b5">Localize</UALocRecommendation>
    <LastModifiedDateTime xmlns="9d035d7d-02e5-4a00-8b62-9a556aabc7b5" xsi:nil="true"/>
    <LegacyData xmlns="9d035d7d-02e5-4a00-8b62-9a556aabc7b5" xsi:nil="true"/>
    <LocManualTestRequired xmlns="9d035d7d-02e5-4a00-8b62-9a556aabc7b5">false</LocManualTestRequired>
    <LocMarketGroupTiers2 xmlns="9d035d7d-02e5-4a00-8b62-9a556aabc7b5" xsi:nil="true"/>
    <ClipArtFilename xmlns="9d035d7d-02e5-4a00-8b62-9a556aabc7b5" xsi:nil="true"/>
    <TPApplication xmlns="9d035d7d-02e5-4a00-8b62-9a556aabc7b5" xsi:nil="true"/>
    <CSXHash xmlns="9d035d7d-02e5-4a00-8b62-9a556aabc7b5" xsi:nil="true"/>
    <DirectSourceMarket xmlns="9d035d7d-02e5-4a00-8b62-9a556aabc7b5">english</DirectSourceMarket>
    <PrimaryImageGen xmlns="9d035d7d-02e5-4a00-8b62-9a556aabc7b5">true</PrimaryImageGen>
    <PlannedPubDate xmlns="9d035d7d-02e5-4a00-8b62-9a556aabc7b5" xsi:nil="true"/>
    <CSXSubmissionMarket xmlns="9d035d7d-02e5-4a00-8b62-9a556aabc7b5" xsi:nil="true"/>
    <Downloads xmlns="9d035d7d-02e5-4a00-8b62-9a556aabc7b5">0</Downloads>
    <ArtSampleDocs xmlns="9d035d7d-02e5-4a00-8b62-9a556aabc7b5" xsi:nil="true"/>
    <TrustLevel xmlns="9d035d7d-02e5-4a00-8b62-9a556aabc7b5">1 Microsoft Managed Content</TrustLevel>
    <BlockPublish xmlns="9d035d7d-02e5-4a00-8b62-9a556aabc7b5">false</BlockPublish>
    <TPLaunchHelpLinkType xmlns="9d035d7d-02e5-4a00-8b62-9a556aabc7b5">Template</TPLaunchHelpLinkType>
    <LocalizationTagsTaxHTField0 xmlns="9d035d7d-02e5-4a00-8b62-9a556aabc7b5">
      <Terms xmlns="http://schemas.microsoft.com/office/infopath/2007/PartnerControls"/>
    </LocalizationTagsTaxHTField0>
    <BusinessGroup xmlns="9d035d7d-02e5-4a00-8b62-9a556aabc7b5" xsi:nil="true"/>
    <Providers xmlns="9d035d7d-02e5-4a00-8b62-9a556aabc7b5" xsi:nil="true"/>
    <TemplateTemplateType xmlns="9d035d7d-02e5-4a00-8b62-9a556aabc7b5">PowerPoint Presentation Template</TemplateTemplateType>
    <TimesCloned xmlns="9d035d7d-02e5-4a00-8b62-9a556aabc7b5" xsi:nil="true"/>
    <TPAppVersion xmlns="9d035d7d-02e5-4a00-8b62-9a556aabc7b5" xsi:nil="true"/>
    <VoteCount xmlns="9d035d7d-02e5-4a00-8b62-9a556aabc7b5" xsi:nil="true"/>
    <AverageRating xmlns="9d035d7d-02e5-4a00-8b62-9a556aabc7b5" xsi:nil="true"/>
    <FeatureTagsTaxHTField0 xmlns="9d035d7d-02e5-4a00-8b62-9a556aabc7b5">
      <Terms xmlns="http://schemas.microsoft.com/office/infopath/2007/PartnerControls"/>
    </FeatureTagsTaxHTField0>
    <Provider xmlns="9d035d7d-02e5-4a00-8b62-9a556aabc7b5" xsi:nil="true"/>
    <UACurrentWords xmlns="9d035d7d-02e5-4a00-8b62-9a556aabc7b5" xsi:nil="true"/>
    <AssetId xmlns="9d035d7d-02e5-4a00-8b62-9a556aabc7b5">TP103461831</AssetId>
    <TPClientViewer xmlns="9d035d7d-02e5-4a00-8b62-9a556aabc7b5" xsi:nil="true"/>
    <DSATActionTaken xmlns="9d035d7d-02e5-4a00-8b62-9a556aabc7b5" xsi:nil="true"/>
    <APEditor xmlns="9d035d7d-02e5-4a00-8b62-9a556aabc7b5">
      <UserInfo>
        <DisplayName/>
        <AccountId xsi:nil="true"/>
        <AccountType/>
      </UserInfo>
    </APEditor>
    <TPInstallLocation xmlns="9d035d7d-02e5-4a00-8b62-9a556aabc7b5" xsi:nil="true"/>
    <OOCacheId xmlns="9d035d7d-02e5-4a00-8b62-9a556aabc7b5" xsi:nil="true"/>
    <IsDeleted xmlns="9d035d7d-02e5-4a00-8b62-9a556aabc7b5">false</IsDeleted>
    <PublishTargets xmlns="9d035d7d-02e5-4a00-8b62-9a556aabc7b5">OfficeOnlineVNext</PublishTargets>
    <ApprovalLog xmlns="9d035d7d-02e5-4a00-8b62-9a556aabc7b5" xsi:nil="true"/>
    <BugNumber xmlns="9d035d7d-02e5-4a00-8b62-9a556aabc7b5" xsi:nil="true"/>
    <CrawlForDependencies xmlns="9d035d7d-02e5-4a00-8b62-9a556aabc7b5">false</CrawlForDependencies>
    <InternalTagsTaxHTField0 xmlns="9d035d7d-02e5-4a00-8b62-9a556aabc7b5">
      <Terms xmlns="http://schemas.microsoft.com/office/infopath/2007/PartnerControls"/>
    </InternalTagsTaxHTField0>
    <LastHandOff xmlns="9d035d7d-02e5-4a00-8b62-9a556aabc7b5" xsi:nil="true"/>
    <Milestone xmlns="9d035d7d-02e5-4a00-8b62-9a556aabc7b5" xsi:nil="true"/>
    <OriginalRelease xmlns="9d035d7d-02e5-4a00-8b62-9a556aabc7b5">15</OriginalRelease>
    <RecommendationsModifier xmlns="9d035d7d-02e5-4a00-8b62-9a556aabc7b5" xsi:nil="true"/>
    <ScenarioTagsTaxHTField0 xmlns="9d035d7d-02e5-4a00-8b62-9a556aabc7b5">
      <Terms xmlns="http://schemas.microsoft.com/office/infopath/2007/PartnerControls"/>
    </ScenarioTagsTaxHTField0>
    <UANotes xmlns="9d035d7d-02e5-4a00-8b62-9a556aabc7b5" xsi:nil="true"/>
    <Component xmlns="91e8d559-4d54-460d-ba58-5d5027f88b4d" xsi:nil="true"/>
    <Description0 xmlns="91e8d559-4d54-460d-ba58-5d5027f88b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55" ma:contentTypeDescription="Create a new document." ma:contentTypeScope="" ma:versionID="2c496a0f341a72d7e8cbd42eb499a6d4">
  <xsd:schema xmlns:xsd="http://www.w3.org/2001/XMLSchema" xmlns:xs="http://www.w3.org/2001/XMLSchema" xmlns:p="http://schemas.microsoft.com/office/2006/metadata/properties" xmlns:ns2="9d035d7d-02e5-4a00-8b62-9a556aabc7b5" xmlns:ns3="91e8d559-4d54-460d-ba58-5d5027f88b4d" targetNamespace="http://schemas.microsoft.com/office/2006/metadata/properties" ma:root="true" ma:fieldsID="2bcea688bd265da693c2f253e50f4ab0" ns2:_="" ns3:_="">
    <xsd:import namespace="9d035d7d-02e5-4a00-8b62-9a556aabc7b5"/>
    <xsd:import namespace="91e8d559-4d54-460d-ba58-5d5027f88b4d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35d7d-02e5-4a00-8b62-9a556aabc7b5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117081-80f4-4e10-b46d-e6dc6854316c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41FC7ADF-4C62-4413-95B2-CDE72C4AD396}" ma:internalName="CSXSubmissionMarket" ma:readOnly="false" ma:showField="MarketName" ma:web="9d035d7d-02e5-4a00-8b62-9a556aabc7b5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e663266-dbf1-446f-b076-28feab654dae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CD722278-12DA-4BA9-B56C-2624CA46C480}" ma:internalName="InProjectListLookup" ma:readOnly="true" ma:showField="InProjectLis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65226a81-6f17-445b-9321-8ea42e2eee04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CD722278-12DA-4BA9-B56C-2624CA46C480}" ma:internalName="LastCompleteVersionLookup" ma:readOnly="true" ma:showField="LastComplete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CD722278-12DA-4BA9-B56C-2624CA46C480}" ma:internalName="LastPreviewErrorLookup" ma:readOnly="true" ma:showField="LastPreview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CD722278-12DA-4BA9-B56C-2624CA46C480}" ma:internalName="LastPreviewResultLookup" ma:readOnly="true" ma:showField="LastPreview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CD722278-12DA-4BA9-B56C-2624CA46C480}" ma:internalName="LastPreviewAttemptDateLookup" ma:readOnly="true" ma:showField="LastPreview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CD722278-12DA-4BA9-B56C-2624CA46C480}" ma:internalName="LastPreviewedByLookup" ma:readOnly="true" ma:showField="LastPreview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CD722278-12DA-4BA9-B56C-2624CA46C480}" ma:internalName="LastPreviewTimeLookup" ma:readOnly="true" ma:showField="LastPreview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CD722278-12DA-4BA9-B56C-2624CA46C480}" ma:internalName="LastPreviewVersionLookup" ma:readOnly="true" ma:showField="LastPreview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CD722278-12DA-4BA9-B56C-2624CA46C480}" ma:internalName="LastPublishErrorLookup" ma:readOnly="true" ma:showField="LastPublish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CD722278-12DA-4BA9-B56C-2624CA46C480}" ma:internalName="LastPublishResultLookup" ma:readOnly="true" ma:showField="LastPublish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CD722278-12DA-4BA9-B56C-2624CA46C480}" ma:internalName="LastPublishAttemptDateLookup" ma:readOnly="true" ma:showField="LastPublish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CD722278-12DA-4BA9-B56C-2624CA46C480}" ma:internalName="LastPublishedByLookup" ma:readOnly="true" ma:showField="LastPublish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CD722278-12DA-4BA9-B56C-2624CA46C480}" ma:internalName="LastPublishTimeLookup" ma:readOnly="true" ma:showField="LastPublish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CD722278-12DA-4BA9-B56C-2624CA46C480}" ma:internalName="LastPublishVersionLookup" ma:readOnly="true" ma:showField="LastPublish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116CC8E-FCD3-4331-849C-1BF4DB8052AE}" ma:internalName="LocLastLocAttemptVersionLookup" ma:readOnly="false" ma:showField="LastLocAttemptVersion" ma:web="9d035d7d-02e5-4a00-8b62-9a556aabc7b5">
      <xsd:simpleType>
        <xsd:restriction base="dms:Lookup"/>
      </xsd:simpleType>
    </xsd:element>
    <xsd:element name="LocLastLocAttemptVersionTypeLookup" ma:index="72" nillable="true" ma:displayName="Loc Last Loc Attempt Version Type" ma:default="" ma:list="{B116CC8E-FCD3-4331-849C-1BF4DB8052AE}" ma:internalName="LocLastLocAttemptVersionTypeLookup" ma:readOnly="true" ma:showField="LastLocAttemptVersionType" ma:web="9d035d7d-02e5-4a00-8b62-9a556aabc7b5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116CC8E-FCD3-4331-849C-1BF4DB8052AE}" ma:internalName="LocNewPublishedVersionLookup" ma:readOnly="true" ma:showField="NewPublishedVersion" ma:web="9d035d7d-02e5-4a00-8b62-9a556aabc7b5">
      <xsd:simpleType>
        <xsd:restriction base="dms:Lookup"/>
      </xsd:simpleType>
    </xsd:element>
    <xsd:element name="LocOverallHandbackStatusLookup" ma:index="76" nillable="true" ma:displayName="Loc Overall Handback Status" ma:default="" ma:list="{B116CC8E-FCD3-4331-849C-1BF4DB8052AE}" ma:internalName="LocOverallHandbackStatusLookup" ma:readOnly="true" ma:showField="OverallHandbackStatus" ma:web="9d035d7d-02e5-4a00-8b62-9a556aabc7b5">
      <xsd:simpleType>
        <xsd:restriction base="dms:Lookup"/>
      </xsd:simpleType>
    </xsd:element>
    <xsd:element name="LocOverallLocStatusLookup" ma:index="77" nillable="true" ma:displayName="Loc Overall Localize Status" ma:default="" ma:list="{B116CC8E-FCD3-4331-849C-1BF4DB8052AE}" ma:internalName="LocOverallLocStatusLookup" ma:readOnly="true" ma:showField="OverallLocStatus" ma:web="9d035d7d-02e5-4a00-8b62-9a556aabc7b5">
      <xsd:simpleType>
        <xsd:restriction base="dms:Lookup"/>
      </xsd:simpleType>
    </xsd:element>
    <xsd:element name="LocOverallPreviewStatusLookup" ma:index="78" nillable="true" ma:displayName="Loc Overall Preview Status" ma:default="" ma:list="{B116CC8E-FCD3-4331-849C-1BF4DB8052AE}" ma:internalName="LocOverallPreviewStatusLookup" ma:readOnly="true" ma:showField="OverallPreviewStatus" ma:web="9d035d7d-02e5-4a00-8b62-9a556aabc7b5">
      <xsd:simpleType>
        <xsd:restriction base="dms:Lookup"/>
      </xsd:simpleType>
    </xsd:element>
    <xsd:element name="LocOverallPublishStatusLookup" ma:index="79" nillable="true" ma:displayName="Loc Overall Publish Status" ma:default="" ma:list="{B116CC8E-FCD3-4331-849C-1BF4DB8052AE}" ma:internalName="LocOverallPublishStatusLookup" ma:readOnly="true" ma:showField="OverallPublishStatus" ma:web="9d035d7d-02e5-4a00-8b62-9a556aabc7b5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116CC8E-FCD3-4331-849C-1BF4DB8052AE}" ma:internalName="LocProcessedForHandoffsLookup" ma:readOnly="true" ma:showField="ProcessedForHandoffs" ma:web="9d035d7d-02e5-4a00-8b62-9a556aabc7b5">
      <xsd:simpleType>
        <xsd:restriction base="dms:Lookup"/>
      </xsd:simpleType>
    </xsd:element>
    <xsd:element name="LocProcessedForMarketsLookup" ma:index="82" nillable="true" ma:displayName="Loc Processed For Markets" ma:default="" ma:list="{B116CC8E-FCD3-4331-849C-1BF4DB8052AE}" ma:internalName="LocProcessedForMarketsLookup" ma:readOnly="true" ma:showField="ProcessedForMarkets" ma:web="9d035d7d-02e5-4a00-8b62-9a556aabc7b5">
      <xsd:simpleType>
        <xsd:restriction base="dms:Lookup"/>
      </xsd:simpleType>
    </xsd:element>
    <xsd:element name="LocPublishedDependentAssetsLookup" ma:index="83" nillable="true" ma:displayName="Loc Published Dependent Assets" ma:default="" ma:list="{B116CC8E-FCD3-4331-849C-1BF4DB8052AE}" ma:internalName="LocPublishedDependentAssetsLookup" ma:readOnly="true" ma:showField="PublishedDependentAssets" ma:web="9d035d7d-02e5-4a00-8b62-9a556aabc7b5">
      <xsd:simpleType>
        <xsd:restriction base="dms:Lookup"/>
      </xsd:simpleType>
    </xsd:element>
    <xsd:element name="LocPublishedLinkedAssetsLookup" ma:index="84" nillable="true" ma:displayName="Loc Published Linked Assets" ma:default="" ma:list="{B116CC8E-FCD3-4331-849C-1BF4DB8052AE}" ma:internalName="LocPublishedLinkedAssetsLookup" ma:readOnly="true" ma:showField="PublishedLinkedAssets" ma:web="9d035d7d-02e5-4a00-8b62-9a556aabc7b5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c95181ba-569f-436f-adb3-78c3831fea54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41FC7ADF-4C62-4413-95B2-CDE72C4AD396}" ma:internalName="Markets" ma:readOnly="false" ma:showField="MarketNa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CD722278-12DA-4BA9-B56C-2624CA46C480}" ma:internalName="NumOfRatingsLookup" ma:readOnly="true" ma:showField="NumOfRating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CD722278-12DA-4BA9-B56C-2624CA46C480}" ma:internalName="PublishStatusLookup" ma:readOnly="false" ma:showField="PublishStatu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a34c0026-7bf6-479c-b6e7-24710140ce31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0ef119a3-9350-4d50-81f0-e824a5745f43}" ma:internalName="TaxCatchAll" ma:showField="CatchAllData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0ef119a3-9350-4d50-81f0-e824a5745f43}" ma:internalName="TaxCatchAllLabel" ma:readOnly="true" ma:showField="CatchAllDataLabel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8d559-4d54-460d-ba58-5d5027f88b4d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4493E5-472C-41BB-B4FC-930560086178}">
  <ds:schemaRefs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9d035d7d-02e5-4a00-8b62-9a556aabc7b5"/>
    <ds:schemaRef ds:uri="91e8d559-4d54-460d-ba58-5d5027f88b4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49991EB-01D6-4D1E-8B21-68A3BBF23D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4F6EAB-0D70-48FC-926B-524AE2CE98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035d7d-02e5-4a00-8b62-9a556aabc7b5"/>
    <ds:schemaRef ds:uri="91e8d559-4d54-460d-ba58-5d5027f88b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buklet_turisticheskiy</Template>
  <TotalTime>0</TotalTime>
  <Words>409</Words>
  <Application>Microsoft Office PowerPoint</Application>
  <PresentationFormat>Произвольный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buklet_turisticheskiy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2024-02-19T07:58:26Z</dcterms:created>
  <dcterms:modified xsi:type="dcterms:W3CDTF">2024-02-19T10:27:38Z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0x010100BB2780C3CC07BD4BAA623FF9571645580400D1570604EA743043A2641365C0E91715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